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57" r:id="rId3"/>
    <p:sldId id="286" r:id="rId4"/>
    <p:sldId id="272" r:id="rId5"/>
    <p:sldId id="284" r:id="rId6"/>
    <p:sldId id="285" r:id="rId7"/>
    <p:sldId id="287" r:id="rId8"/>
    <p:sldId id="274" r:id="rId9"/>
    <p:sldId id="275" r:id="rId10"/>
    <p:sldId id="277" r:id="rId11"/>
    <p:sldId id="283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137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9B437E2-19D0-474E-85A3-CE89425D3B62}" type="datetimeFigureOut">
              <a:rPr lang="en-US"/>
              <a:pPr>
                <a:defRPr/>
              </a:pPr>
              <a:t>8/23/2018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9272CFB-0B06-41EF-BCDD-F97ECA9C4EE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6A2381C-FB3E-488D-AD21-BE8223322D53}" type="slidenum">
              <a:rPr lang="en-US" altLang="en-US" sz="1200">
                <a:solidFill>
                  <a:srgbClr val="000000"/>
                </a:solidFill>
              </a:rPr>
              <a:pPr eaLnBrk="1" hangingPunct="1"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C33AD8-54D2-4CB9-B084-E0ABD78B53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5206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368E9B-A618-4995-B2FD-A77D53DD4F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8998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23B90D-939F-4ACD-BEEC-C9443CD4AA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89304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r>
              <a:rPr lang="en-US"/>
              <a:t>Copyright © Cengage Learning. All rights reserved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EDF5F7E5-5400-4B67-B364-CD9B429E66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5363735"/>
      </p:ext>
    </p:extLst>
  </p:cSld>
  <p:clrMapOvr>
    <a:masterClrMapping/>
  </p:clrMapOvr>
  <p:transition spd="med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r>
              <a:rPr lang="en-US"/>
              <a:t>Copyright © Cengage Learning. All rights reserved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A1F72A69-957A-45CF-94C8-8C4658009C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5505961"/>
      </p:ext>
    </p:extLst>
  </p:cSld>
  <p:clrMapOvr>
    <a:masterClrMapping/>
  </p:clrMapOvr>
  <p:transition spd="med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r>
              <a:rPr lang="en-US"/>
              <a:t>Copyright © Cengage Learning. All rights reserved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21ABAE1F-576F-4117-B825-B88680A64A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761701"/>
      </p:ext>
    </p:extLst>
  </p:cSld>
  <p:clrMapOvr>
    <a:masterClrMapping/>
  </p:clrMapOvr>
  <p:transition spd="med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2027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2027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r>
              <a:rPr lang="en-US"/>
              <a:t>Copyright © Cengage Learning.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AC69D4F1-59FB-43C6-BE43-A6CE5BDC0F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413580"/>
      </p:ext>
    </p:extLst>
  </p:cSld>
  <p:clrMapOvr>
    <a:masterClrMapping/>
  </p:clrMapOvr>
  <p:transition spd="med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r>
              <a:rPr lang="en-US"/>
              <a:t>Copyright © Cengage Learning. All rights reserved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015377B1-6646-42FA-BC4F-C1E5134C8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4920327"/>
      </p:ext>
    </p:extLst>
  </p:cSld>
  <p:clrMapOvr>
    <a:masterClrMapping/>
  </p:clrMapOvr>
  <p:transition spd="med"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r>
              <a:rPr lang="en-US"/>
              <a:t>Copyright © Cengage Learning. All rights reserved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5744EC67-2222-4A6F-A7C7-231E944F0A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1738795"/>
      </p:ext>
    </p:extLst>
  </p:cSld>
  <p:clrMapOvr>
    <a:masterClrMapping/>
  </p:clrMapOvr>
  <p:transition spd="med"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r>
              <a:rPr lang="en-US"/>
              <a:t>Copyright © Cengage Learning. All rights reserved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35984900-ECAD-41BA-BB4B-4D990CF412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3502087"/>
      </p:ext>
    </p:extLst>
  </p:cSld>
  <p:clrMapOvr>
    <a:masterClrMapping/>
  </p:clrMapOvr>
  <p:transition spd="med"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r>
              <a:rPr lang="en-US"/>
              <a:t>Copyright © Cengage Learning.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AEB1BC06-AD61-4E65-AF09-55A1C41F23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5087174"/>
      </p:ext>
    </p:extLst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7FF449-1F78-40A4-A04B-8AD75BBA97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06186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r>
              <a:rPr lang="en-US"/>
              <a:t>Copyright © Cengage Learning.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A8DBDF38-3B38-4D69-A964-F12BD16DE0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2021715"/>
      </p:ext>
    </p:extLst>
  </p:cSld>
  <p:clrMapOvr>
    <a:masterClrMapping/>
  </p:clrMapOvr>
  <p:transition spd="med"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r>
              <a:rPr lang="en-US"/>
              <a:t>Copyright © Cengage Learning. All rights reserved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3FB1AB95-43E0-4E3B-BDA9-4D0269327B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8301646"/>
      </p:ext>
    </p:extLst>
  </p:cSld>
  <p:clrMapOvr>
    <a:masterClrMapping/>
  </p:clrMapOvr>
  <p:transition spd="med"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289560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2895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r>
              <a:rPr lang="en-US"/>
              <a:t>Copyright © Cengage Learning. All rights reserved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1F91675E-BD82-4677-AC01-15F853A6FE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8619242"/>
      </p:ext>
    </p:extLst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E94DCA-CEB6-4779-B44C-99B4C49FAD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1401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CFD272-7678-4CA9-A995-962CB48248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8379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F1DD9F-9F60-49B2-AE52-89F0813575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7000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45EA4E-BB53-44FC-8A2C-C42CB76F7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681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C88E05-CC50-4AF1-AFB8-D172AD5D78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8857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E99A28-96B6-4114-9D2C-CF1CADBA44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1911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2962C1-4E42-4E04-B2EF-35CC589C14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9747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anose="02020603050405020304" pitchFamily="18" charset="0"/>
              </a:defRPr>
            </a:lvl1pPr>
          </a:lstStyle>
          <a:p>
            <a:fld id="{FDAA9D79-947C-437E-A0D4-355959C7324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 userDrawn="1"/>
        </p:nvSpPr>
        <p:spPr bwMode="auto">
          <a:xfrm>
            <a:off x="0" y="457200"/>
            <a:ext cx="9144000" cy="533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baseline="30000">
              <a:solidFill>
                <a:srgbClr val="000000"/>
              </a:solidFill>
              <a:latin typeface="Times" panose="02020603050405020304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43000"/>
            <a:ext cx="8229600" cy="2027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2" name="Rectangle 4"/>
          <p:cNvSpPr>
            <a:spLocks noChangeArrowheads="1"/>
          </p:cNvSpPr>
          <p:nvPr userDrawn="1"/>
        </p:nvSpPr>
        <p:spPr bwMode="auto">
          <a:xfrm>
            <a:off x="12700" y="12700"/>
            <a:ext cx="457200" cy="457200"/>
          </a:xfrm>
          <a:prstGeom prst="rect">
            <a:avLst/>
          </a:prstGeom>
          <a:solidFill>
            <a:srgbClr val="F3E8A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 baseline="30000">
              <a:solidFill>
                <a:srgbClr val="000000"/>
              </a:solidFill>
              <a:latin typeface="Times" panose="02020603050405020304" pitchFamily="18" charset="0"/>
            </a:endParaRPr>
          </a:p>
        </p:txBody>
      </p:sp>
      <p:sp>
        <p:nvSpPr>
          <p:cNvPr id="2053" name="Line 5"/>
          <p:cNvSpPr>
            <a:spLocks noChangeShapeType="1"/>
          </p:cNvSpPr>
          <p:nvPr userDrawn="1"/>
        </p:nvSpPr>
        <p:spPr bwMode="auto">
          <a:xfrm>
            <a:off x="381000" y="12700"/>
            <a:ext cx="2209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Text Box 6"/>
          <p:cNvSpPr txBox="1">
            <a:spLocks noChangeArrowheads="1"/>
          </p:cNvSpPr>
          <p:nvPr userDrawn="1"/>
        </p:nvSpPr>
        <p:spPr bwMode="auto">
          <a:xfrm>
            <a:off x="457200" y="30163"/>
            <a:ext cx="2606675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200" b="1" smtClean="0">
                <a:solidFill>
                  <a:srgbClr val="D6000E"/>
                </a:solidFill>
              </a:rPr>
              <a:t>Chapter 16</a:t>
            </a:r>
            <a:endParaRPr lang="en-US" sz="2200" b="1" smtClean="0">
              <a:solidFill>
                <a:srgbClr val="000000"/>
              </a:solidFill>
            </a:endParaRPr>
          </a:p>
        </p:txBody>
      </p:sp>
      <p:sp>
        <p:nvSpPr>
          <p:cNvPr id="2055" name="Text Box 7"/>
          <p:cNvSpPr txBox="1">
            <a:spLocks noChangeArrowheads="1"/>
          </p:cNvSpPr>
          <p:nvPr userDrawn="1"/>
        </p:nvSpPr>
        <p:spPr bwMode="auto">
          <a:xfrm>
            <a:off x="457200" y="5334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b="1" smtClean="0">
                <a:solidFill>
                  <a:srgbClr val="FFFFFF"/>
                </a:solidFill>
                <a:cs typeface="Times New Roman" pitchFamily="18" charset="0"/>
              </a:rPr>
              <a:t>Table of Contents</a:t>
            </a:r>
            <a:endParaRPr lang="en-US" b="1" smtClean="0">
              <a:solidFill>
                <a:srgbClr val="FFFFFF"/>
              </a:solidFill>
            </a:endParaRPr>
          </a:p>
        </p:txBody>
      </p:sp>
      <p:sp>
        <p:nvSpPr>
          <p:cNvPr id="2056" name="Arc 8"/>
          <p:cNvSpPr>
            <a:spLocks/>
          </p:cNvSpPr>
          <p:nvPr userDrawn="1"/>
        </p:nvSpPr>
        <p:spPr bwMode="auto">
          <a:xfrm>
            <a:off x="2590800" y="12700"/>
            <a:ext cx="533400" cy="4445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81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7313" y="6618288"/>
            <a:ext cx="5867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 baseline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Copyright © Cengage Learning. All rights reserved</a:t>
            </a:r>
          </a:p>
        </p:txBody>
      </p:sp>
      <p:sp>
        <p:nvSpPr>
          <p:cNvPr id="11981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29400" y="6629400"/>
            <a:ext cx="2438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solidFill>
                  <a:srgbClr val="000000"/>
                </a:solidFill>
              </a:defRPr>
            </a:lvl1pPr>
          </a:lstStyle>
          <a:p>
            <a:fld id="{169B17F1-A70B-4F7D-9033-44AF6FE93A6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transition spd="med">
    <p:wipe dir="r"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7C287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7C2878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7C2878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7C2878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7C287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7C287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7C287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7C287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7C2878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slide" Target="slide10.xml"/><Relationship Id="rId4" Type="http://schemas.openxmlformats.org/officeDocument/2006/relationships/hyperlink" Target="file:///\\marcus\HMC07\Projects\Input\To_LearningMate\2008\zumdahl8e_lecture_outline\Chapter_16\Chapter_16_Intro.ppt#338,2,Slide 2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43200" y="533400"/>
            <a:ext cx="6400800" cy="12954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</a:rPr>
              <a:t>Solubility Equilibria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86200" y="1828800"/>
            <a:ext cx="3581400" cy="533400"/>
          </a:xfrm>
        </p:spPr>
        <p:txBody>
          <a:bodyPr/>
          <a:lstStyle/>
          <a:p>
            <a:pPr eaLnBrk="1" hangingPunct="1"/>
            <a:r>
              <a:rPr lang="en-US" altLang="en-US" i="1" smtClean="0">
                <a:latin typeface="Arial" panose="020B0604020202020204" pitchFamily="34" charset="0"/>
              </a:rPr>
              <a:t>Chapter 16</a:t>
            </a:r>
          </a:p>
        </p:txBody>
      </p:sp>
      <p:pic>
        <p:nvPicPr>
          <p:cNvPr id="14340" name="Picture 16" descr="proc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667000"/>
            <a:ext cx="3582988" cy="37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8" descr="npo0001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500" t="3751"/>
          <a:stretch>
            <a:fillRect/>
          </a:stretch>
        </p:blipFill>
        <p:spPr bwMode="auto">
          <a:xfrm>
            <a:off x="3598863" y="12700"/>
            <a:ext cx="5400675" cy="678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533400" y="3505200"/>
            <a:ext cx="1828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/>
              <a:t>Qualitative Analysis of Cations</a:t>
            </a:r>
          </a:p>
        </p:txBody>
      </p:sp>
      <p:pic>
        <p:nvPicPr>
          <p:cNvPr id="23556" name="Picture 4" descr="BD06111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8" y="1676400"/>
            <a:ext cx="1304925" cy="178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8248650" y="6454775"/>
            <a:ext cx="819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000"/>
              <a:t>16.11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Cengage Learning. All rights reserved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4AEFDA-854B-4952-8239-540719BA48AB}" type="slidenum">
              <a:rPr lang="en-US" altLang="en-US" sz="1000">
                <a:solidFill>
                  <a:srgbClr val="000000"/>
                </a:solidFill>
              </a:rPr>
              <a:pPr eaLnBrk="1" hangingPunct="1"/>
              <a:t>2</a:t>
            </a:fld>
            <a:endParaRPr lang="en-US" altLang="en-US" sz="1000">
              <a:solidFill>
                <a:srgbClr val="000000"/>
              </a:solidFill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141413"/>
            <a:ext cx="8229600" cy="904875"/>
          </a:xfrm>
          <a:noFill/>
        </p:spPr>
        <p:txBody>
          <a:bodyPr/>
          <a:lstStyle/>
          <a:p>
            <a:pPr marL="685800" indent="-685800" eaLnBrk="1" hangingPunct="1">
              <a:buFontTx/>
              <a:buNone/>
            </a:pPr>
            <a:r>
              <a:rPr lang="en-US" altLang="en-US" smtClean="0">
                <a:hlinkClick r:id="rId3" action="ppaction://hlinksldjump"/>
              </a:rPr>
              <a:t>16.1		Solubility Equilibria and the Solubility Product</a:t>
            </a:r>
            <a:endParaRPr lang="en-US" altLang="en-US" smtClean="0">
              <a:hlinkClick r:id="rId4" action="ppaction://hlinkpres?slideindex=2&amp;slidetitle=Slide 2"/>
            </a:endParaRPr>
          </a:p>
          <a:p>
            <a:pPr marL="685800" indent="-685800" eaLnBrk="1" hangingPunct="1">
              <a:buFontTx/>
              <a:buNone/>
            </a:pPr>
            <a:r>
              <a:rPr lang="en-US" altLang="en-US" smtClean="0">
                <a:hlinkClick r:id="rId5" action="ppaction://hlinksldjump"/>
              </a:rPr>
              <a:t>16.2  	Precipitation and Qualitative Analysis</a:t>
            </a:r>
            <a:endParaRPr lang="en-US" altLang="en-US" smtClean="0">
              <a:hlinkClick r:id="rId4" action="ppaction://hlinkpres?slideindex=2&amp;slidetitle=Slide 2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874713" y="0"/>
            <a:ext cx="74231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/>
              <a:t>Solubility Equilibria (for slightly soluble solids)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8389938" y="6461125"/>
            <a:ext cx="6778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000"/>
              <a:t>16.6</a:t>
            </a:r>
          </a:p>
        </p:txBody>
      </p:sp>
      <p:grpSp>
        <p:nvGrpSpPr>
          <p:cNvPr id="18440" name="Group 8"/>
          <p:cNvGrpSpPr>
            <a:grpSpLocks/>
          </p:cNvGrpSpPr>
          <p:nvPr/>
        </p:nvGrpSpPr>
        <p:grpSpPr bwMode="auto">
          <a:xfrm>
            <a:off x="2508250" y="838200"/>
            <a:ext cx="4344988" cy="457200"/>
            <a:chOff x="1580" y="528"/>
            <a:chExt cx="2737" cy="288"/>
          </a:xfrm>
        </p:grpSpPr>
        <p:sp>
          <p:nvSpPr>
            <p:cNvPr id="16415" name="Text Box 5"/>
            <p:cNvSpPr txBox="1">
              <a:spLocks noChangeArrowheads="1"/>
            </p:cNvSpPr>
            <p:nvPr/>
          </p:nvSpPr>
          <p:spPr bwMode="auto">
            <a:xfrm>
              <a:off x="1580" y="528"/>
              <a:ext cx="273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AgCl </a:t>
              </a:r>
              <a:r>
                <a:rPr lang="en-US" altLang="en-US" sz="2000"/>
                <a:t>(</a:t>
              </a:r>
              <a:r>
                <a:rPr lang="en-US" altLang="en-US" sz="2000" i="1"/>
                <a:t>s</a:t>
              </a:r>
              <a:r>
                <a:rPr lang="en-US" altLang="en-US" sz="2000"/>
                <a:t>)</a:t>
              </a:r>
              <a:r>
                <a:rPr lang="en-US" altLang="en-US"/>
                <a:t>          Ag</a:t>
              </a:r>
              <a:r>
                <a:rPr lang="en-US" altLang="en-US" baseline="30000"/>
                <a:t>+</a:t>
              </a:r>
              <a:r>
                <a:rPr lang="en-US" altLang="en-US"/>
                <a:t> </a:t>
              </a:r>
              <a:r>
                <a:rPr lang="en-US" altLang="en-US" sz="2000"/>
                <a:t>(</a:t>
              </a:r>
              <a:r>
                <a:rPr lang="en-US" altLang="en-US" sz="2000" i="1"/>
                <a:t>aq</a:t>
              </a:r>
              <a:r>
                <a:rPr lang="en-US" altLang="en-US" sz="2000"/>
                <a:t>)</a:t>
              </a:r>
              <a:r>
                <a:rPr lang="en-US" altLang="en-US"/>
                <a:t> + Cl</a:t>
              </a:r>
              <a:r>
                <a:rPr lang="en-US" altLang="en-US" sz="2800" baseline="30000"/>
                <a:t>-</a:t>
              </a:r>
              <a:r>
                <a:rPr lang="en-US" altLang="en-US"/>
                <a:t> </a:t>
              </a:r>
              <a:r>
                <a:rPr lang="en-US" altLang="en-US" sz="2000"/>
                <a:t>(</a:t>
              </a:r>
              <a:r>
                <a:rPr lang="en-US" altLang="en-US" sz="2000" i="1"/>
                <a:t>aq</a:t>
              </a:r>
              <a:r>
                <a:rPr lang="en-US" altLang="en-US" sz="2000"/>
                <a:t>)</a:t>
              </a:r>
            </a:p>
          </p:txBody>
        </p:sp>
        <p:sp>
          <p:nvSpPr>
            <p:cNvPr id="16416" name="Line 6"/>
            <p:cNvSpPr>
              <a:spLocks noChangeShapeType="1"/>
            </p:cNvSpPr>
            <p:nvPr/>
          </p:nvSpPr>
          <p:spPr bwMode="auto">
            <a:xfrm>
              <a:off x="2368" y="624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7" name="Line 7"/>
            <p:cNvSpPr>
              <a:spLocks noChangeShapeType="1"/>
            </p:cNvSpPr>
            <p:nvPr/>
          </p:nvSpPr>
          <p:spPr bwMode="auto">
            <a:xfrm flipH="1">
              <a:off x="2368" y="720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228600" y="1600200"/>
            <a:ext cx="2146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i="1"/>
              <a:t>K</a:t>
            </a:r>
            <a:r>
              <a:rPr lang="en-US" altLang="en-US" i="1" baseline="-25000"/>
              <a:t>sp</a:t>
            </a:r>
            <a:r>
              <a:rPr lang="en-US" altLang="en-US" i="1"/>
              <a:t> </a:t>
            </a:r>
            <a:r>
              <a:rPr lang="en-US" altLang="en-US"/>
              <a:t>= [Ag</a:t>
            </a:r>
            <a:r>
              <a:rPr lang="en-US" altLang="en-US" baseline="30000"/>
              <a:t>+</a:t>
            </a:r>
            <a:r>
              <a:rPr lang="en-US" altLang="en-US"/>
              <a:t>][Cl</a:t>
            </a:r>
            <a:r>
              <a:rPr lang="en-US" altLang="en-US" sz="2800" baseline="30000"/>
              <a:t>-</a:t>
            </a:r>
            <a:r>
              <a:rPr lang="en-US" altLang="en-US"/>
              <a:t>]</a:t>
            </a:r>
            <a:endParaRPr lang="en-US" altLang="en-US" i="1"/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2895600" y="1600200"/>
            <a:ext cx="5445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i="1"/>
              <a:t>K</a:t>
            </a:r>
            <a:r>
              <a:rPr lang="en-US" altLang="en-US" b="1" i="1" baseline="-25000"/>
              <a:t>sp</a:t>
            </a:r>
            <a:r>
              <a:rPr lang="en-US" altLang="en-US"/>
              <a:t> is the </a:t>
            </a:r>
            <a:r>
              <a:rPr lang="en-US" altLang="en-US" b="1" i="1"/>
              <a:t>solubility product constant</a:t>
            </a:r>
          </a:p>
        </p:txBody>
      </p:sp>
      <p:grpSp>
        <p:nvGrpSpPr>
          <p:cNvPr id="18447" name="Group 15"/>
          <p:cNvGrpSpPr>
            <a:grpSpLocks/>
          </p:cNvGrpSpPr>
          <p:nvPr/>
        </p:nvGrpSpPr>
        <p:grpSpPr bwMode="auto">
          <a:xfrm>
            <a:off x="119063" y="2324100"/>
            <a:ext cx="4635500" cy="457200"/>
            <a:chOff x="144" y="1440"/>
            <a:chExt cx="2920" cy="288"/>
          </a:xfrm>
        </p:grpSpPr>
        <p:sp>
          <p:nvSpPr>
            <p:cNvPr id="16412" name="Text Box 12"/>
            <p:cNvSpPr txBox="1">
              <a:spLocks noChangeArrowheads="1"/>
            </p:cNvSpPr>
            <p:nvPr/>
          </p:nvSpPr>
          <p:spPr bwMode="auto">
            <a:xfrm>
              <a:off x="144" y="1440"/>
              <a:ext cx="2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/>
              <a:r>
                <a:rPr lang="en-US" altLang="en-US"/>
                <a:t>MgF</a:t>
              </a:r>
              <a:r>
                <a:rPr lang="en-US" altLang="en-US" baseline="-25000"/>
                <a:t>2</a:t>
              </a:r>
              <a:r>
                <a:rPr lang="en-US" altLang="en-US"/>
                <a:t> </a:t>
              </a:r>
              <a:r>
                <a:rPr lang="en-US" altLang="en-US" sz="2000"/>
                <a:t>(</a:t>
              </a:r>
              <a:r>
                <a:rPr lang="en-US" altLang="en-US" sz="2000" i="1"/>
                <a:t>s</a:t>
              </a:r>
              <a:r>
                <a:rPr lang="en-US" altLang="en-US" sz="2000"/>
                <a:t>)</a:t>
              </a:r>
              <a:r>
                <a:rPr lang="en-US" altLang="en-US"/>
                <a:t>          Mg</a:t>
              </a:r>
              <a:r>
                <a:rPr lang="en-US" altLang="en-US" baseline="30000"/>
                <a:t>2+</a:t>
              </a:r>
              <a:r>
                <a:rPr lang="en-US" altLang="en-US"/>
                <a:t> </a:t>
              </a:r>
              <a:r>
                <a:rPr lang="en-US" altLang="en-US" sz="2000"/>
                <a:t>(</a:t>
              </a:r>
              <a:r>
                <a:rPr lang="en-US" altLang="en-US" sz="2000" i="1"/>
                <a:t>aq</a:t>
              </a:r>
              <a:r>
                <a:rPr lang="en-US" altLang="en-US" sz="2000"/>
                <a:t>)</a:t>
              </a:r>
              <a:r>
                <a:rPr lang="en-US" altLang="en-US"/>
                <a:t> + 2F</a:t>
              </a:r>
              <a:r>
                <a:rPr lang="en-US" altLang="en-US" sz="2800" baseline="30000"/>
                <a:t>-</a:t>
              </a:r>
              <a:r>
                <a:rPr lang="en-US" altLang="en-US"/>
                <a:t> </a:t>
              </a:r>
              <a:r>
                <a:rPr lang="en-US" altLang="en-US" sz="2000"/>
                <a:t>(</a:t>
              </a:r>
              <a:r>
                <a:rPr lang="en-US" altLang="en-US" sz="2000" i="1"/>
                <a:t>aq</a:t>
              </a:r>
              <a:r>
                <a:rPr lang="en-US" altLang="en-US" sz="2000"/>
                <a:t>)</a:t>
              </a:r>
            </a:p>
          </p:txBody>
        </p:sp>
        <p:sp>
          <p:nvSpPr>
            <p:cNvPr id="16413" name="Line 13"/>
            <p:cNvSpPr>
              <a:spLocks noChangeShapeType="1"/>
            </p:cNvSpPr>
            <p:nvPr/>
          </p:nvSpPr>
          <p:spPr bwMode="auto">
            <a:xfrm>
              <a:off x="984" y="1536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4" name="Line 14"/>
            <p:cNvSpPr>
              <a:spLocks noChangeShapeType="1"/>
            </p:cNvSpPr>
            <p:nvPr/>
          </p:nvSpPr>
          <p:spPr bwMode="auto">
            <a:xfrm flipH="1">
              <a:off x="984" y="1632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6181725" y="2324100"/>
            <a:ext cx="2319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i="1"/>
              <a:t>K</a:t>
            </a:r>
            <a:r>
              <a:rPr lang="en-US" altLang="en-US" i="1" baseline="-25000"/>
              <a:t>sp</a:t>
            </a:r>
            <a:r>
              <a:rPr lang="en-US" altLang="en-US" i="1"/>
              <a:t> </a:t>
            </a:r>
            <a:r>
              <a:rPr lang="en-US" altLang="en-US"/>
              <a:t>= [Mg</a:t>
            </a:r>
            <a:r>
              <a:rPr lang="en-US" altLang="en-US" baseline="30000"/>
              <a:t>2+</a:t>
            </a:r>
            <a:r>
              <a:rPr lang="en-US" altLang="en-US"/>
              <a:t>][F</a:t>
            </a:r>
            <a:r>
              <a:rPr lang="en-US" altLang="en-US" sz="2800" baseline="30000"/>
              <a:t>-</a:t>
            </a:r>
            <a:r>
              <a:rPr lang="en-US" altLang="en-US"/>
              <a:t>]</a:t>
            </a:r>
            <a:r>
              <a:rPr lang="en-US" altLang="en-US" baseline="30000"/>
              <a:t>2</a:t>
            </a:r>
            <a:endParaRPr lang="en-US" altLang="en-US" i="1"/>
          </a:p>
        </p:txBody>
      </p:sp>
      <p:grpSp>
        <p:nvGrpSpPr>
          <p:cNvPr id="18458" name="Group 26"/>
          <p:cNvGrpSpPr>
            <a:grpSpLocks/>
          </p:cNvGrpSpPr>
          <p:nvPr/>
        </p:nvGrpSpPr>
        <p:grpSpPr bwMode="auto">
          <a:xfrm>
            <a:off x="119063" y="2819400"/>
            <a:ext cx="5302250" cy="457200"/>
            <a:chOff x="144" y="1776"/>
            <a:chExt cx="3340" cy="288"/>
          </a:xfrm>
        </p:grpSpPr>
        <p:sp>
          <p:nvSpPr>
            <p:cNvPr id="16409" name="Text Box 18"/>
            <p:cNvSpPr txBox="1">
              <a:spLocks noChangeArrowheads="1"/>
            </p:cNvSpPr>
            <p:nvPr/>
          </p:nvSpPr>
          <p:spPr bwMode="auto">
            <a:xfrm>
              <a:off x="144" y="1776"/>
              <a:ext cx="33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/>
              <a:r>
                <a:rPr lang="en-US" altLang="en-US"/>
                <a:t>Ag</a:t>
              </a:r>
              <a:r>
                <a:rPr lang="en-US" altLang="en-US" baseline="-25000"/>
                <a:t>2</a:t>
              </a:r>
              <a:r>
                <a:rPr lang="en-US" altLang="en-US"/>
                <a:t>CO</a:t>
              </a:r>
              <a:r>
                <a:rPr lang="en-US" altLang="en-US" baseline="-25000"/>
                <a:t>3</a:t>
              </a:r>
              <a:r>
                <a:rPr lang="en-US" altLang="en-US"/>
                <a:t> </a:t>
              </a:r>
              <a:r>
                <a:rPr lang="en-US" altLang="en-US" sz="2000"/>
                <a:t>(</a:t>
              </a:r>
              <a:r>
                <a:rPr lang="en-US" altLang="en-US" sz="2000" i="1"/>
                <a:t>s</a:t>
              </a:r>
              <a:r>
                <a:rPr lang="en-US" altLang="en-US" sz="2000"/>
                <a:t>)</a:t>
              </a:r>
              <a:r>
                <a:rPr lang="en-US" altLang="en-US"/>
                <a:t>          2Ag</a:t>
              </a:r>
              <a:r>
                <a:rPr lang="en-US" altLang="en-US" baseline="30000"/>
                <a:t>+</a:t>
              </a:r>
              <a:r>
                <a:rPr lang="en-US" altLang="en-US"/>
                <a:t> </a:t>
              </a:r>
              <a:r>
                <a:rPr lang="en-US" altLang="en-US" sz="2000"/>
                <a:t>(</a:t>
              </a:r>
              <a:r>
                <a:rPr lang="en-US" altLang="en-US" sz="2000" i="1"/>
                <a:t>aq</a:t>
              </a:r>
              <a:r>
                <a:rPr lang="en-US" altLang="en-US" sz="2000"/>
                <a:t>)</a:t>
              </a:r>
              <a:r>
                <a:rPr lang="en-US" altLang="en-US"/>
                <a:t> + CO</a:t>
              </a:r>
              <a:r>
                <a:rPr lang="en-US" altLang="en-US" baseline="-25000"/>
                <a:t>3</a:t>
              </a:r>
              <a:r>
                <a:rPr lang="en-US" altLang="en-US" baseline="30000"/>
                <a:t>2</a:t>
              </a:r>
              <a:r>
                <a:rPr lang="en-US" altLang="en-US" sz="2800" baseline="30000"/>
                <a:t>-</a:t>
              </a:r>
              <a:r>
                <a:rPr lang="en-US" altLang="en-US"/>
                <a:t> </a:t>
              </a:r>
              <a:r>
                <a:rPr lang="en-US" altLang="en-US" sz="2000"/>
                <a:t>(</a:t>
              </a:r>
              <a:r>
                <a:rPr lang="en-US" altLang="en-US" sz="2000" i="1"/>
                <a:t>aq</a:t>
              </a:r>
              <a:r>
                <a:rPr lang="en-US" altLang="en-US" sz="2000"/>
                <a:t>)</a:t>
              </a:r>
            </a:p>
          </p:txBody>
        </p:sp>
        <p:sp>
          <p:nvSpPr>
            <p:cNvPr id="16410" name="Line 19"/>
            <p:cNvSpPr>
              <a:spLocks noChangeShapeType="1"/>
            </p:cNvSpPr>
            <p:nvPr/>
          </p:nvSpPr>
          <p:spPr bwMode="auto">
            <a:xfrm>
              <a:off x="1188" y="1872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1" name="Line 20"/>
            <p:cNvSpPr>
              <a:spLocks noChangeShapeType="1"/>
            </p:cNvSpPr>
            <p:nvPr/>
          </p:nvSpPr>
          <p:spPr bwMode="auto">
            <a:xfrm flipH="1">
              <a:off x="1188" y="1968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53" name="Text Box 21"/>
          <p:cNvSpPr txBox="1">
            <a:spLocks noChangeArrowheads="1"/>
          </p:cNvSpPr>
          <p:nvPr/>
        </p:nvSpPr>
        <p:spPr bwMode="auto">
          <a:xfrm>
            <a:off x="6181725" y="2819400"/>
            <a:ext cx="2652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i="1"/>
              <a:t>K</a:t>
            </a:r>
            <a:r>
              <a:rPr lang="en-US" altLang="en-US" i="1" baseline="-25000"/>
              <a:t>sp</a:t>
            </a:r>
            <a:r>
              <a:rPr lang="en-US" altLang="en-US" i="1"/>
              <a:t> </a:t>
            </a:r>
            <a:r>
              <a:rPr lang="en-US" altLang="en-US"/>
              <a:t>= [Ag</a:t>
            </a:r>
            <a:r>
              <a:rPr lang="en-US" altLang="en-US" baseline="30000"/>
              <a:t>+</a:t>
            </a:r>
            <a:r>
              <a:rPr lang="en-US" altLang="en-US"/>
              <a:t>]</a:t>
            </a:r>
            <a:r>
              <a:rPr lang="en-US" altLang="en-US" baseline="30000"/>
              <a:t>2</a:t>
            </a:r>
            <a:r>
              <a:rPr lang="en-US" altLang="en-US"/>
              <a:t>[CO</a:t>
            </a:r>
            <a:r>
              <a:rPr lang="en-US" altLang="en-US" baseline="-25000"/>
              <a:t>3</a:t>
            </a:r>
            <a:r>
              <a:rPr lang="en-US" altLang="en-US" baseline="30000"/>
              <a:t>2</a:t>
            </a:r>
            <a:r>
              <a:rPr lang="en-US" altLang="en-US" sz="2800" baseline="30000"/>
              <a:t>-</a:t>
            </a:r>
            <a:r>
              <a:rPr lang="en-US" altLang="en-US"/>
              <a:t>]</a:t>
            </a:r>
            <a:endParaRPr lang="en-US" altLang="en-US" i="1"/>
          </a:p>
        </p:txBody>
      </p:sp>
      <p:grpSp>
        <p:nvGrpSpPr>
          <p:cNvPr id="18459" name="Group 27"/>
          <p:cNvGrpSpPr>
            <a:grpSpLocks/>
          </p:cNvGrpSpPr>
          <p:nvPr/>
        </p:nvGrpSpPr>
        <p:grpSpPr bwMode="auto">
          <a:xfrm>
            <a:off x="119063" y="3352800"/>
            <a:ext cx="5900737" cy="457200"/>
            <a:chOff x="-228" y="2112"/>
            <a:chExt cx="3717" cy="288"/>
          </a:xfrm>
        </p:grpSpPr>
        <p:sp>
          <p:nvSpPr>
            <p:cNvPr id="16406" name="Text Box 22"/>
            <p:cNvSpPr txBox="1">
              <a:spLocks noChangeArrowheads="1"/>
            </p:cNvSpPr>
            <p:nvPr/>
          </p:nvSpPr>
          <p:spPr bwMode="auto">
            <a:xfrm>
              <a:off x="-228" y="2112"/>
              <a:ext cx="371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/>
              <a:r>
                <a:rPr lang="en-US" altLang="en-US"/>
                <a:t>Ca</a:t>
              </a:r>
              <a:r>
                <a:rPr lang="en-US" altLang="en-US" baseline="-25000"/>
                <a:t>3</a:t>
              </a:r>
              <a:r>
                <a:rPr lang="en-US" altLang="en-US"/>
                <a:t>(PO</a:t>
              </a:r>
              <a:r>
                <a:rPr lang="en-US" altLang="en-US" baseline="-25000"/>
                <a:t>4</a:t>
              </a:r>
              <a:r>
                <a:rPr lang="en-US" altLang="en-US"/>
                <a:t>)</a:t>
              </a:r>
              <a:r>
                <a:rPr lang="en-US" altLang="en-US" baseline="-25000"/>
                <a:t>2</a:t>
              </a:r>
              <a:r>
                <a:rPr lang="en-US" altLang="en-US"/>
                <a:t> </a:t>
              </a:r>
              <a:r>
                <a:rPr lang="en-US" altLang="en-US" sz="2000"/>
                <a:t>(</a:t>
              </a:r>
              <a:r>
                <a:rPr lang="en-US" altLang="en-US" sz="2000" i="1"/>
                <a:t>s</a:t>
              </a:r>
              <a:r>
                <a:rPr lang="en-US" altLang="en-US" sz="2000"/>
                <a:t>)</a:t>
              </a:r>
              <a:r>
                <a:rPr lang="en-US" altLang="en-US"/>
                <a:t>          3Ca</a:t>
              </a:r>
              <a:r>
                <a:rPr lang="en-US" altLang="en-US" baseline="30000"/>
                <a:t>2+</a:t>
              </a:r>
              <a:r>
                <a:rPr lang="en-US" altLang="en-US"/>
                <a:t> </a:t>
              </a:r>
              <a:r>
                <a:rPr lang="en-US" altLang="en-US" sz="2000"/>
                <a:t>(</a:t>
              </a:r>
              <a:r>
                <a:rPr lang="en-US" altLang="en-US" sz="2000" i="1"/>
                <a:t>aq</a:t>
              </a:r>
              <a:r>
                <a:rPr lang="en-US" altLang="en-US" sz="2000"/>
                <a:t>)</a:t>
              </a:r>
              <a:r>
                <a:rPr lang="en-US" altLang="en-US"/>
                <a:t> + 2PO</a:t>
              </a:r>
              <a:r>
                <a:rPr lang="en-US" altLang="en-US" baseline="-25000"/>
                <a:t>4</a:t>
              </a:r>
              <a:r>
                <a:rPr lang="en-US" altLang="en-US" baseline="30000"/>
                <a:t>3</a:t>
              </a:r>
              <a:r>
                <a:rPr lang="en-US" altLang="en-US" sz="2800" baseline="30000"/>
                <a:t>-</a:t>
              </a:r>
              <a:r>
                <a:rPr lang="en-US" altLang="en-US"/>
                <a:t> </a:t>
              </a:r>
              <a:r>
                <a:rPr lang="en-US" altLang="en-US" sz="2000"/>
                <a:t>(</a:t>
              </a:r>
              <a:r>
                <a:rPr lang="en-US" altLang="en-US" sz="2000" i="1"/>
                <a:t>aq</a:t>
              </a:r>
              <a:r>
                <a:rPr lang="en-US" altLang="en-US" sz="2000"/>
                <a:t>)</a:t>
              </a:r>
            </a:p>
          </p:txBody>
        </p:sp>
        <p:sp>
          <p:nvSpPr>
            <p:cNvPr id="16407" name="Line 23"/>
            <p:cNvSpPr>
              <a:spLocks noChangeShapeType="1"/>
            </p:cNvSpPr>
            <p:nvPr/>
          </p:nvSpPr>
          <p:spPr bwMode="auto">
            <a:xfrm>
              <a:off x="1000" y="2208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8" name="Line 24"/>
            <p:cNvSpPr>
              <a:spLocks noChangeShapeType="1"/>
            </p:cNvSpPr>
            <p:nvPr/>
          </p:nvSpPr>
          <p:spPr bwMode="auto">
            <a:xfrm flipH="1">
              <a:off x="1000" y="2304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57" name="Text Box 25"/>
          <p:cNvSpPr txBox="1">
            <a:spLocks noChangeArrowheads="1"/>
          </p:cNvSpPr>
          <p:nvPr/>
        </p:nvSpPr>
        <p:spPr bwMode="auto">
          <a:xfrm>
            <a:off x="6181725" y="3352800"/>
            <a:ext cx="29035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i="1"/>
              <a:t>K</a:t>
            </a:r>
            <a:r>
              <a:rPr lang="en-US" altLang="en-US" i="1" baseline="-25000"/>
              <a:t>sp</a:t>
            </a:r>
            <a:r>
              <a:rPr lang="en-US" altLang="en-US" i="1"/>
              <a:t> </a:t>
            </a:r>
            <a:r>
              <a:rPr lang="en-US" altLang="en-US"/>
              <a:t>= [Ca</a:t>
            </a:r>
            <a:r>
              <a:rPr lang="en-US" altLang="en-US" baseline="30000"/>
              <a:t>2+</a:t>
            </a:r>
            <a:r>
              <a:rPr lang="en-US" altLang="en-US"/>
              <a:t>]</a:t>
            </a:r>
            <a:r>
              <a:rPr lang="en-US" altLang="en-US" baseline="30000"/>
              <a:t>3</a:t>
            </a:r>
            <a:r>
              <a:rPr lang="en-US" altLang="en-US"/>
              <a:t>[PO</a:t>
            </a:r>
            <a:r>
              <a:rPr lang="en-US" altLang="en-US" baseline="-25000"/>
              <a:t>4</a:t>
            </a:r>
            <a:r>
              <a:rPr lang="en-US" altLang="en-US" baseline="30000"/>
              <a:t>3</a:t>
            </a:r>
            <a:r>
              <a:rPr lang="en-US" altLang="en-US" sz="2800" baseline="30000"/>
              <a:t>-</a:t>
            </a:r>
            <a:r>
              <a:rPr lang="en-US" altLang="en-US"/>
              <a:t>]</a:t>
            </a:r>
            <a:r>
              <a:rPr lang="en-US" altLang="en-US" baseline="30000"/>
              <a:t>2</a:t>
            </a:r>
            <a:endParaRPr lang="en-US" altLang="en-US" i="1"/>
          </a:p>
        </p:txBody>
      </p:sp>
      <p:sp>
        <p:nvSpPr>
          <p:cNvPr id="18460" name="Text Box 28"/>
          <p:cNvSpPr txBox="1">
            <a:spLocks noChangeArrowheads="1"/>
          </p:cNvSpPr>
          <p:nvPr/>
        </p:nvSpPr>
        <p:spPr bwMode="auto">
          <a:xfrm>
            <a:off x="119063" y="3962400"/>
            <a:ext cx="861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u="sng"/>
              <a:t>Dissolution of an ionic solid in aqueous solution:</a:t>
            </a:r>
          </a:p>
        </p:txBody>
      </p:sp>
      <p:sp>
        <p:nvSpPr>
          <p:cNvPr id="18462" name="Text Box 30"/>
          <p:cNvSpPr txBox="1">
            <a:spLocks noChangeArrowheads="1"/>
          </p:cNvSpPr>
          <p:nvPr/>
        </p:nvSpPr>
        <p:spPr bwMode="auto">
          <a:xfrm>
            <a:off x="381000" y="5095875"/>
            <a:ext cx="1184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i="1"/>
              <a:t>Q</a:t>
            </a:r>
            <a:r>
              <a:rPr lang="en-US" altLang="en-US"/>
              <a:t> = </a:t>
            </a:r>
            <a:r>
              <a:rPr lang="en-US" altLang="en-US" i="1"/>
              <a:t>K</a:t>
            </a:r>
            <a:r>
              <a:rPr lang="en-US" altLang="en-US" i="1" baseline="-25000"/>
              <a:t>sp</a:t>
            </a:r>
            <a:endParaRPr lang="en-US" altLang="en-US" i="1"/>
          </a:p>
        </p:txBody>
      </p:sp>
      <p:sp>
        <p:nvSpPr>
          <p:cNvPr id="18465" name="Text Box 33"/>
          <p:cNvSpPr txBox="1">
            <a:spLocks noChangeArrowheads="1"/>
          </p:cNvSpPr>
          <p:nvPr/>
        </p:nvSpPr>
        <p:spPr bwMode="auto">
          <a:xfrm>
            <a:off x="1955800" y="5095875"/>
            <a:ext cx="26431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Saturated solution</a:t>
            </a:r>
          </a:p>
        </p:txBody>
      </p:sp>
      <p:sp>
        <p:nvSpPr>
          <p:cNvPr id="18461" name="Text Box 29"/>
          <p:cNvSpPr txBox="1">
            <a:spLocks noChangeArrowheads="1"/>
          </p:cNvSpPr>
          <p:nvPr/>
        </p:nvSpPr>
        <p:spPr bwMode="auto">
          <a:xfrm>
            <a:off x="381000" y="4630738"/>
            <a:ext cx="1184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i="1"/>
              <a:t>Q</a:t>
            </a:r>
            <a:r>
              <a:rPr lang="en-US" altLang="en-US"/>
              <a:t> &lt; </a:t>
            </a:r>
            <a:r>
              <a:rPr lang="en-US" altLang="en-US" i="1"/>
              <a:t>K</a:t>
            </a:r>
            <a:r>
              <a:rPr lang="en-US" altLang="en-US" i="1" baseline="-25000"/>
              <a:t>sp</a:t>
            </a:r>
            <a:endParaRPr lang="en-US" altLang="en-US" i="1"/>
          </a:p>
        </p:txBody>
      </p:sp>
      <p:sp>
        <p:nvSpPr>
          <p:cNvPr id="18464" name="Text Box 32"/>
          <p:cNvSpPr txBox="1">
            <a:spLocks noChangeArrowheads="1"/>
          </p:cNvSpPr>
          <p:nvPr/>
        </p:nvSpPr>
        <p:spPr bwMode="auto">
          <a:xfrm>
            <a:off x="1955800" y="4629150"/>
            <a:ext cx="2982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Unsaturated solution</a:t>
            </a:r>
          </a:p>
        </p:txBody>
      </p:sp>
      <p:sp>
        <p:nvSpPr>
          <p:cNvPr id="18467" name="Text Box 35"/>
          <p:cNvSpPr txBox="1">
            <a:spLocks noChangeArrowheads="1"/>
          </p:cNvSpPr>
          <p:nvPr/>
        </p:nvSpPr>
        <p:spPr bwMode="auto">
          <a:xfrm>
            <a:off x="5624513" y="4611688"/>
            <a:ext cx="2066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No precipitate</a:t>
            </a:r>
          </a:p>
        </p:txBody>
      </p:sp>
      <p:sp>
        <p:nvSpPr>
          <p:cNvPr id="18463" name="Text Box 31"/>
          <p:cNvSpPr txBox="1">
            <a:spLocks noChangeArrowheads="1"/>
          </p:cNvSpPr>
          <p:nvPr/>
        </p:nvSpPr>
        <p:spPr bwMode="auto">
          <a:xfrm>
            <a:off x="381000" y="5600700"/>
            <a:ext cx="1184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i="1"/>
              <a:t>Q</a:t>
            </a:r>
            <a:r>
              <a:rPr lang="en-US" altLang="en-US"/>
              <a:t> &gt; </a:t>
            </a:r>
            <a:r>
              <a:rPr lang="en-US" altLang="en-US" i="1"/>
              <a:t>K</a:t>
            </a:r>
            <a:r>
              <a:rPr lang="en-US" altLang="en-US" i="1" baseline="-25000"/>
              <a:t>sp</a:t>
            </a:r>
            <a:endParaRPr lang="en-US" altLang="en-US" i="1"/>
          </a:p>
        </p:txBody>
      </p:sp>
      <p:sp>
        <p:nvSpPr>
          <p:cNvPr id="18466" name="Text Box 34"/>
          <p:cNvSpPr txBox="1">
            <a:spLocks noChangeArrowheads="1"/>
          </p:cNvSpPr>
          <p:nvPr/>
        </p:nvSpPr>
        <p:spPr bwMode="auto">
          <a:xfrm>
            <a:off x="1955800" y="5600700"/>
            <a:ext cx="3406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Supersaturated solution</a:t>
            </a:r>
          </a:p>
        </p:txBody>
      </p:sp>
      <p:sp>
        <p:nvSpPr>
          <p:cNvPr id="18468" name="Text Box 36"/>
          <p:cNvSpPr txBox="1">
            <a:spLocks noChangeArrowheads="1"/>
          </p:cNvSpPr>
          <p:nvPr/>
        </p:nvSpPr>
        <p:spPr bwMode="auto">
          <a:xfrm>
            <a:off x="5624513" y="5588000"/>
            <a:ext cx="2828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Precipitate will form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8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8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8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8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8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8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1" grpId="0" autoUpdateAnimBg="0"/>
      <p:bldP spid="18442" grpId="0" autoUpdateAnimBg="0"/>
      <p:bldP spid="18448" grpId="0" autoUpdateAnimBg="0"/>
      <p:bldP spid="18453" grpId="0" autoUpdateAnimBg="0"/>
      <p:bldP spid="18457" grpId="0" autoUpdateAnimBg="0"/>
      <p:bldP spid="18460" grpId="0" autoUpdateAnimBg="0"/>
      <p:bldP spid="18462" grpId="0" autoUpdateAnimBg="0"/>
      <p:bldP spid="18465" grpId="0" autoUpdateAnimBg="0"/>
      <p:bldP spid="18461" grpId="0" autoUpdateAnimBg="0"/>
      <p:bldP spid="18464" grpId="0" autoUpdateAnimBg="0"/>
      <p:bldP spid="18467" grpId="0" autoUpdateAnimBg="0"/>
      <p:bldP spid="18463" grpId="0" autoUpdateAnimBg="0"/>
      <p:bldP spid="18466" grpId="0" autoUpdateAnimBg="0"/>
      <p:bldP spid="1846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8788" y="187325"/>
            <a:ext cx="8226425" cy="1143000"/>
          </a:xfrm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altLang="en-US" sz="3600" smtClean="0"/>
              <a:t>Ksp Values at 25 deg C</a:t>
            </a:r>
            <a:br>
              <a:rPr lang="en-US" altLang="en-US" sz="3600" smtClean="0"/>
            </a:br>
            <a:r>
              <a:rPr lang="en-US" altLang="en-US" sz="3600" smtClean="0"/>
              <a:t> for Common Ionic Solids</a:t>
            </a:r>
          </a:p>
        </p:txBody>
      </p:sp>
      <p:pic>
        <p:nvPicPr>
          <p:cNvPr id="17411" name="Picture 5" descr="table_16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638" y="1371600"/>
            <a:ext cx="6562725" cy="48561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8788" y="187325"/>
            <a:ext cx="8226425" cy="1143000"/>
          </a:xfrm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altLang="en-US" smtClean="0"/>
              <a:t>Insoluble Carbonates</a:t>
            </a:r>
          </a:p>
        </p:txBody>
      </p:sp>
      <p:pic>
        <p:nvPicPr>
          <p:cNvPr id="18435" name="Picture 3" descr="un_16_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00200"/>
            <a:ext cx="6248400" cy="42418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346200" y="5810250"/>
            <a:ext cx="34067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/>
              <a:t>Photo © Brooks/Cole, Cengage Learning Company. All rights reserved.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Solving Ksp problems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696200" cy="762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mtClean="0"/>
              <a:t>	Ag</a:t>
            </a:r>
            <a:r>
              <a:rPr lang="en-US" altLang="en-US" baseline="-25000" smtClean="0"/>
              <a:t>2</a:t>
            </a:r>
            <a:r>
              <a:rPr lang="en-US" altLang="en-US" smtClean="0"/>
              <a:t>CO</a:t>
            </a:r>
            <a:r>
              <a:rPr lang="en-US" altLang="en-US" baseline="-25000" smtClean="0"/>
              <a:t>3 (s)</a:t>
            </a:r>
          </a:p>
        </p:txBody>
      </p:sp>
      <p:sp>
        <p:nvSpPr>
          <p:cNvPr id="19460" name="TextBox 3"/>
          <p:cNvSpPr txBox="1">
            <a:spLocks noChangeArrowheads="1"/>
          </p:cNvSpPr>
          <p:nvPr/>
        </p:nvSpPr>
        <p:spPr bwMode="auto">
          <a:xfrm>
            <a:off x="762000" y="29718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Ksp = </a:t>
            </a:r>
          </a:p>
        </p:txBody>
      </p:sp>
      <p:sp>
        <p:nvSpPr>
          <p:cNvPr id="19461" name="TextBox 5"/>
          <p:cNvSpPr txBox="1">
            <a:spLocks noChangeArrowheads="1"/>
          </p:cNvSpPr>
          <p:nvPr/>
        </p:nvSpPr>
        <p:spPr bwMode="auto">
          <a:xfrm>
            <a:off x="3657600" y="3201988"/>
            <a:ext cx="685800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I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C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E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886200" y="2209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3886200" y="2438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28600" y="304800"/>
            <a:ext cx="8610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i="1"/>
              <a:t>Molar solubility</a:t>
            </a:r>
            <a:r>
              <a:rPr lang="en-US" altLang="en-US"/>
              <a:t> (mol/L) is the number of moles of solute dissolved in 1 L of a saturated solution.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28600" y="1158875"/>
            <a:ext cx="8610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i="1"/>
              <a:t>Solubility</a:t>
            </a:r>
            <a:r>
              <a:rPr lang="en-US" altLang="en-US"/>
              <a:t> (g/L)</a:t>
            </a:r>
            <a:r>
              <a:rPr lang="en-US" altLang="en-US" b="1" i="1"/>
              <a:t> </a:t>
            </a:r>
            <a:r>
              <a:rPr lang="en-US" altLang="en-US"/>
              <a:t>is the number of grams of solute dissolved in 1 L of a saturated solution.</a:t>
            </a:r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4419600" y="3657600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85" name="Rectangle 6"/>
          <p:cNvSpPr>
            <a:spLocks noChangeArrowheads="1"/>
          </p:cNvSpPr>
          <p:nvPr/>
        </p:nvSpPr>
        <p:spPr bwMode="auto">
          <a:xfrm>
            <a:off x="4419600" y="5715000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8389938" y="6454775"/>
            <a:ext cx="6778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000"/>
              <a:t>16.6</a:t>
            </a:r>
          </a:p>
        </p:txBody>
      </p:sp>
      <p:grpSp>
        <p:nvGrpSpPr>
          <p:cNvPr id="20487" name="Group 10"/>
          <p:cNvGrpSpPr>
            <a:grpSpLocks/>
          </p:cNvGrpSpPr>
          <p:nvPr/>
        </p:nvGrpSpPr>
        <p:grpSpPr bwMode="auto">
          <a:xfrm>
            <a:off x="0" y="2533650"/>
            <a:ext cx="9144000" cy="3257550"/>
            <a:chOff x="0" y="1596"/>
            <a:chExt cx="5760" cy="2052"/>
          </a:xfrm>
        </p:grpSpPr>
        <p:pic>
          <p:nvPicPr>
            <p:cNvPr id="20488" name="Picture 8" descr="npo00010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250" b="16251"/>
            <a:stretch>
              <a:fillRect/>
            </a:stretch>
          </p:blipFill>
          <p:spPr bwMode="auto">
            <a:xfrm>
              <a:off x="0" y="1596"/>
              <a:ext cx="5760" cy="20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20489" name="Rectangle 9"/>
            <p:cNvSpPr>
              <a:spLocks noChangeArrowheads="1"/>
            </p:cNvSpPr>
            <p:nvPr/>
          </p:nvSpPr>
          <p:spPr bwMode="auto">
            <a:xfrm>
              <a:off x="2768" y="2352"/>
              <a:ext cx="240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919163" y="198438"/>
            <a:ext cx="8180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chemeClr val="accent2"/>
                </a:solidFill>
              </a:rPr>
              <a:t>What is the solubility of silver chloride in g/L ?</a:t>
            </a:r>
            <a:endParaRPr lang="en-US" altLang="en-US" sz="2000">
              <a:solidFill>
                <a:schemeClr val="accent2"/>
              </a:solidFill>
            </a:endParaRPr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207963" y="76200"/>
          <a:ext cx="606425" cy="115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7" name="Clip" r:id="rId3" imgW="856615" imgH="1637665" progId="MS_ClipArt_Gallery.2">
                  <p:embed/>
                </p:oleObj>
              </mc:Choice>
              <mc:Fallback>
                <p:oleObj name="Clip" r:id="rId3" imgW="856615" imgH="1637665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963" y="76200"/>
                        <a:ext cx="606425" cy="1158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508" name="Group 4"/>
          <p:cNvGrpSpPr>
            <a:grpSpLocks/>
          </p:cNvGrpSpPr>
          <p:nvPr/>
        </p:nvGrpSpPr>
        <p:grpSpPr bwMode="auto">
          <a:xfrm>
            <a:off x="1981200" y="1614488"/>
            <a:ext cx="4344988" cy="457200"/>
            <a:chOff x="1580" y="528"/>
            <a:chExt cx="2737" cy="288"/>
          </a:xfrm>
        </p:grpSpPr>
        <p:sp>
          <p:nvSpPr>
            <p:cNvPr id="2" name="Text Box 5"/>
            <p:cNvSpPr txBox="1">
              <a:spLocks noChangeArrowheads="1"/>
            </p:cNvSpPr>
            <p:nvPr/>
          </p:nvSpPr>
          <p:spPr bwMode="auto">
            <a:xfrm>
              <a:off x="1580" y="528"/>
              <a:ext cx="273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AgCl </a:t>
              </a:r>
              <a:r>
                <a:rPr lang="en-US" altLang="en-US" sz="2000"/>
                <a:t>(</a:t>
              </a:r>
              <a:r>
                <a:rPr lang="en-US" altLang="en-US" sz="2000" i="1"/>
                <a:t>s</a:t>
              </a:r>
              <a:r>
                <a:rPr lang="en-US" altLang="en-US" sz="2000"/>
                <a:t>)</a:t>
              </a:r>
              <a:r>
                <a:rPr lang="en-US" altLang="en-US"/>
                <a:t>          Ag</a:t>
              </a:r>
              <a:r>
                <a:rPr lang="en-US" altLang="en-US" baseline="30000"/>
                <a:t>+</a:t>
              </a:r>
              <a:r>
                <a:rPr lang="en-US" altLang="en-US"/>
                <a:t> </a:t>
              </a:r>
              <a:r>
                <a:rPr lang="en-US" altLang="en-US" sz="2000"/>
                <a:t>(</a:t>
              </a:r>
              <a:r>
                <a:rPr lang="en-US" altLang="en-US" sz="2000" i="1"/>
                <a:t>aq</a:t>
              </a:r>
              <a:r>
                <a:rPr lang="en-US" altLang="en-US" sz="2000"/>
                <a:t>)</a:t>
              </a:r>
              <a:r>
                <a:rPr lang="en-US" altLang="en-US"/>
                <a:t> + Cl</a:t>
              </a:r>
              <a:r>
                <a:rPr lang="en-US" altLang="en-US" sz="2800" baseline="30000"/>
                <a:t>-</a:t>
              </a:r>
              <a:r>
                <a:rPr lang="en-US" altLang="en-US"/>
                <a:t> </a:t>
              </a:r>
              <a:r>
                <a:rPr lang="en-US" altLang="en-US" sz="2000"/>
                <a:t>(</a:t>
              </a:r>
              <a:r>
                <a:rPr lang="en-US" altLang="en-US" sz="2000" i="1"/>
                <a:t>aq</a:t>
              </a:r>
              <a:r>
                <a:rPr lang="en-US" altLang="en-US" sz="2000"/>
                <a:t>)</a:t>
              </a:r>
            </a:p>
          </p:txBody>
        </p:sp>
        <p:sp>
          <p:nvSpPr>
            <p:cNvPr id="3" name="Line 6"/>
            <p:cNvSpPr>
              <a:spLocks noChangeShapeType="1"/>
            </p:cNvSpPr>
            <p:nvPr/>
          </p:nvSpPr>
          <p:spPr bwMode="auto">
            <a:xfrm>
              <a:off x="2368" y="624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Line 7"/>
            <p:cNvSpPr>
              <a:spLocks noChangeShapeType="1"/>
            </p:cNvSpPr>
            <p:nvPr/>
          </p:nvSpPr>
          <p:spPr bwMode="auto">
            <a:xfrm flipH="1">
              <a:off x="2368" y="720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6616700" y="2071688"/>
            <a:ext cx="2146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i="1"/>
              <a:t>K</a:t>
            </a:r>
            <a:r>
              <a:rPr lang="en-US" altLang="en-US" i="1" baseline="-25000"/>
              <a:t>sp</a:t>
            </a:r>
            <a:r>
              <a:rPr lang="en-US" altLang="en-US" i="1"/>
              <a:t> </a:t>
            </a:r>
            <a:r>
              <a:rPr lang="en-US" altLang="en-US"/>
              <a:t>= [Ag</a:t>
            </a:r>
            <a:r>
              <a:rPr lang="en-US" altLang="en-US" baseline="30000"/>
              <a:t>+</a:t>
            </a:r>
            <a:r>
              <a:rPr lang="en-US" altLang="en-US"/>
              <a:t>][Cl</a:t>
            </a:r>
            <a:r>
              <a:rPr lang="en-US" altLang="en-US" sz="2800" baseline="30000"/>
              <a:t>-</a:t>
            </a:r>
            <a:r>
              <a:rPr lang="en-US" altLang="en-US"/>
              <a:t>]</a:t>
            </a:r>
            <a:endParaRPr lang="en-US" altLang="en-US" i="1"/>
          </a:p>
        </p:txBody>
      </p:sp>
      <p:grpSp>
        <p:nvGrpSpPr>
          <p:cNvPr id="21513" name="Group 9"/>
          <p:cNvGrpSpPr>
            <a:grpSpLocks/>
          </p:cNvGrpSpPr>
          <p:nvPr/>
        </p:nvGrpSpPr>
        <p:grpSpPr bwMode="auto">
          <a:xfrm>
            <a:off x="131763" y="1995488"/>
            <a:ext cx="2236787" cy="1524000"/>
            <a:chOff x="528" y="1632"/>
            <a:chExt cx="1409" cy="960"/>
          </a:xfrm>
        </p:grpSpPr>
        <p:sp>
          <p:nvSpPr>
            <p:cNvPr id="21541" name="Text Box 10"/>
            <p:cNvSpPr txBox="1">
              <a:spLocks noChangeArrowheads="1"/>
            </p:cNvSpPr>
            <p:nvPr/>
          </p:nvSpPr>
          <p:spPr bwMode="auto">
            <a:xfrm>
              <a:off x="560" y="1632"/>
              <a:ext cx="90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Initial (</a:t>
              </a:r>
              <a:r>
                <a:rPr lang="en-US" altLang="en-US" i="1"/>
                <a:t>M</a:t>
              </a:r>
              <a:r>
                <a:rPr lang="en-US" altLang="en-US"/>
                <a:t>)</a:t>
              </a:r>
            </a:p>
          </p:txBody>
        </p:sp>
        <p:sp>
          <p:nvSpPr>
            <p:cNvPr id="21542" name="Text Box 11"/>
            <p:cNvSpPr txBox="1">
              <a:spLocks noChangeArrowheads="1"/>
            </p:cNvSpPr>
            <p:nvPr/>
          </p:nvSpPr>
          <p:spPr bwMode="auto">
            <a:xfrm>
              <a:off x="528" y="1968"/>
              <a:ext cx="11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Change (</a:t>
              </a:r>
              <a:r>
                <a:rPr lang="en-US" altLang="en-US" i="1"/>
                <a:t>M</a:t>
              </a:r>
              <a:r>
                <a:rPr lang="en-US" altLang="en-US"/>
                <a:t>)</a:t>
              </a:r>
            </a:p>
          </p:txBody>
        </p:sp>
        <p:sp>
          <p:nvSpPr>
            <p:cNvPr id="5" name="Text Box 12"/>
            <p:cNvSpPr txBox="1">
              <a:spLocks noChangeArrowheads="1"/>
            </p:cNvSpPr>
            <p:nvPr/>
          </p:nvSpPr>
          <p:spPr bwMode="auto">
            <a:xfrm>
              <a:off x="528" y="2304"/>
              <a:ext cx="140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Equilibrium (</a:t>
              </a:r>
              <a:r>
                <a:rPr lang="en-US" altLang="en-US" i="1"/>
                <a:t>M</a:t>
              </a:r>
              <a:r>
                <a:rPr lang="en-US" altLang="en-US"/>
                <a:t>)</a:t>
              </a:r>
            </a:p>
          </p:txBody>
        </p:sp>
      </p:grp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4038600" y="1995488"/>
            <a:ext cx="777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/>
              <a:t>0.00</a:t>
            </a:r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4170363" y="2528888"/>
            <a:ext cx="514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+</a:t>
            </a:r>
            <a:r>
              <a:rPr lang="en-US" altLang="en-US" i="1"/>
              <a:t>s</a:t>
            </a:r>
            <a:endParaRPr lang="en-US" altLang="en-US"/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5384800" y="1995488"/>
            <a:ext cx="777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/>
              <a:t>0.00</a:t>
            </a:r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5521325" y="2528888"/>
            <a:ext cx="514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+</a:t>
            </a:r>
            <a:r>
              <a:rPr lang="en-US" altLang="en-US" i="1"/>
              <a:t>s</a:t>
            </a:r>
            <a:endParaRPr lang="en-US" altLang="en-US"/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4291013" y="306228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i="1"/>
              <a:t>s</a:t>
            </a:r>
            <a:endParaRPr lang="en-US" altLang="en-US"/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5665788" y="306228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i="1"/>
              <a:t>s</a:t>
            </a:r>
            <a:endParaRPr lang="en-US" altLang="en-US"/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6616700" y="2489200"/>
            <a:ext cx="1212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i="1"/>
              <a:t>K</a:t>
            </a:r>
            <a:r>
              <a:rPr lang="en-US" altLang="en-US" i="1" baseline="-25000"/>
              <a:t>sp</a:t>
            </a:r>
            <a:r>
              <a:rPr lang="en-US" altLang="en-US" i="1"/>
              <a:t> </a:t>
            </a:r>
            <a:r>
              <a:rPr lang="en-US" altLang="en-US"/>
              <a:t>= </a:t>
            </a:r>
            <a:r>
              <a:rPr lang="en-US" altLang="en-US" i="1"/>
              <a:t>s</a:t>
            </a:r>
            <a:r>
              <a:rPr lang="en-US" altLang="en-US" i="1" baseline="30000"/>
              <a:t>2</a:t>
            </a:r>
            <a:endParaRPr lang="en-US" altLang="en-US" i="1"/>
          </a:p>
        </p:txBody>
      </p:sp>
      <p:grpSp>
        <p:nvGrpSpPr>
          <p:cNvPr id="21530" name="Group 26"/>
          <p:cNvGrpSpPr>
            <a:grpSpLocks/>
          </p:cNvGrpSpPr>
          <p:nvPr/>
        </p:nvGrpSpPr>
        <p:grpSpPr bwMode="auto">
          <a:xfrm>
            <a:off x="6900863" y="2905125"/>
            <a:ext cx="1303337" cy="579438"/>
            <a:chOff x="2251" y="2544"/>
            <a:chExt cx="821" cy="365"/>
          </a:xfrm>
        </p:grpSpPr>
        <p:sp>
          <p:nvSpPr>
            <p:cNvPr id="21538" name="Text Box 23"/>
            <p:cNvSpPr txBox="1">
              <a:spLocks noChangeArrowheads="1"/>
            </p:cNvSpPr>
            <p:nvPr/>
          </p:nvSpPr>
          <p:spPr bwMode="auto">
            <a:xfrm>
              <a:off x="2251" y="2577"/>
              <a:ext cx="79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/>
              <a:r>
                <a:rPr lang="en-US" altLang="en-US" i="1"/>
                <a:t>s</a:t>
              </a:r>
              <a:r>
                <a:rPr lang="en-US" altLang="en-US"/>
                <a:t> =   </a:t>
              </a:r>
              <a:r>
                <a:rPr lang="en-US" altLang="en-US" i="1"/>
                <a:t>K</a:t>
              </a:r>
              <a:r>
                <a:rPr lang="en-US" altLang="en-US" i="1" baseline="-25000"/>
                <a:t>sp</a:t>
              </a:r>
              <a:endParaRPr lang="en-US" altLang="en-US" i="1"/>
            </a:p>
          </p:txBody>
        </p:sp>
        <p:sp>
          <p:nvSpPr>
            <p:cNvPr id="21539" name="Text Box 24"/>
            <p:cNvSpPr txBox="1">
              <a:spLocks noChangeArrowheads="1"/>
            </p:cNvSpPr>
            <p:nvPr/>
          </p:nvSpPr>
          <p:spPr bwMode="auto">
            <a:xfrm>
              <a:off x="2544" y="2544"/>
              <a:ext cx="25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>
                  <a:sym typeface="Symbol" panose="05050102010706020507" pitchFamily="18" charset="2"/>
                </a:rPr>
                <a:t></a:t>
              </a:r>
              <a:endParaRPr lang="en-US" altLang="en-US" sz="3200"/>
            </a:p>
          </p:txBody>
        </p:sp>
        <p:sp>
          <p:nvSpPr>
            <p:cNvPr id="21540" name="Line 25"/>
            <p:cNvSpPr>
              <a:spLocks noChangeShapeType="1"/>
            </p:cNvSpPr>
            <p:nvPr/>
          </p:nvSpPr>
          <p:spPr bwMode="auto">
            <a:xfrm>
              <a:off x="2736" y="2600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31" name="Text Box 27"/>
          <p:cNvSpPr txBox="1">
            <a:spLocks noChangeArrowheads="1"/>
          </p:cNvSpPr>
          <p:nvPr/>
        </p:nvSpPr>
        <p:spPr bwMode="auto">
          <a:xfrm>
            <a:off x="6896100" y="3443288"/>
            <a:ext cx="1947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i="1"/>
              <a:t>s</a:t>
            </a:r>
            <a:r>
              <a:rPr lang="en-US" altLang="en-US"/>
              <a:t> = 1.3 x 10</a:t>
            </a:r>
            <a:r>
              <a:rPr lang="en-US" altLang="en-US" baseline="30000"/>
              <a:t>-5</a:t>
            </a:r>
            <a:endParaRPr lang="en-US" altLang="en-US" i="1"/>
          </a:p>
        </p:txBody>
      </p:sp>
      <p:sp>
        <p:nvSpPr>
          <p:cNvPr id="21532" name="Text Box 28"/>
          <p:cNvSpPr txBox="1">
            <a:spLocks noChangeArrowheads="1"/>
          </p:cNvSpPr>
          <p:nvPr/>
        </p:nvSpPr>
        <p:spPr bwMode="auto">
          <a:xfrm>
            <a:off x="152400" y="3671888"/>
            <a:ext cx="279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[Ag</a:t>
            </a:r>
            <a:r>
              <a:rPr lang="en-US" altLang="en-US" baseline="30000"/>
              <a:t>+</a:t>
            </a:r>
            <a:r>
              <a:rPr lang="en-US" altLang="en-US"/>
              <a:t>] = 1.3 x 10</a:t>
            </a:r>
            <a:r>
              <a:rPr lang="en-US" altLang="en-US" baseline="30000"/>
              <a:t>-5</a:t>
            </a:r>
            <a:r>
              <a:rPr lang="en-US" altLang="en-US"/>
              <a:t> </a:t>
            </a:r>
            <a:r>
              <a:rPr lang="en-US" altLang="en-US" i="1"/>
              <a:t>M</a:t>
            </a:r>
            <a:endParaRPr lang="en-US" altLang="en-US"/>
          </a:p>
        </p:txBody>
      </p:sp>
      <p:sp>
        <p:nvSpPr>
          <p:cNvPr id="21533" name="Text Box 29"/>
          <p:cNvSpPr txBox="1">
            <a:spLocks noChangeArrowheads="1"/>
          </p:cNvSpPr>
          <p:nvPr/>
        </p:nvSpPr>
        <p:spPr bwMode="auto">
          <a:xfrm>
            <a:off x="3089275" y="3670300"/>
            <a:ext cx="2659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[Cl</a:t>
            </a:r>
            <a:r>
              <a:rPr lang="en-US" altLang="en-US" baseline="30000"/>
              <a:t>-</a:t>
            </a:r>
            <a:r>
              <a:rPr lang="en-US" altLang="en-US"/>
              <a:t>] = 1.3 x 10</a:t>
            </a:r>
            <a:r>
              <a:rPr lang="en-US" altLang="en-US" baseline="30000"/>
              <a:t>-5</a:t>
            </a:r>
            <a:r>
              <a:rPr lang="en-US" altLang="en-US"/>
              <a:t> </a:t>
            </a:r>
            <a:r>
              <a:rPr lang="en-US" altLang="en-US" i="1"/>
              <a:t>M</a:t>
            </a:r>
            <a:endParaRPr lang="en-US" altLang="en-US"/>
          </a:p>
        </p:txBody>
      </p:sp>
      <p:sp>
        <p:nvSpPr>
          <p:cNvPr id="21534" name="Text Box 30"/>
          <p:cNvSpPr txBox="1">
            <a:spLocks noChangeArrowheads="1"/>
          </p:cNvSpPr>
          <p:nvPr/>
        </p:nvSpPr>
        <p:spPr bwMode="auto">
          <a:xfrm>
            <a:off x="-12700" y="4494213"/>
            <a:ext cx="2393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/>
              <a:t>Solubility of AgCl = </a:t>
            </a:r>
          </a:p>
        </p:txBody>
      </p:sp>
      <p:grpSp>
        <p:nvGrpSpPr>
          <p:cNvPr id="21543" name="Group 39"/>
          <p:cNvGrpSpPr>
            <a:grpSpLocks/>
          </p:cNvGrpSpPr>
          <p:nvPr/>
        </p:nvGrpSpPr>
        <p:grpSpPr bwMode="auto">
          <a:xfrm>
            <a:off x="2239963" y="4281488"/>
            <a:ext cx="2744787" cy="823912"/>
            <a:chOff x="2246" y="2809"/>
            <a:chExt cx="1729" cy="519"/>
          </a:xfrm>
        </p:grpSpPr>
        <p:sp>
          <p:nvSpPr>
            <p:cNvPr id="21535" name="Text Box 31"/>
            <p:cNvSpPr txBox="1">
              <a:spLocks noChangeArrowheads="1"/>
            </p:cNvSpPr>
            <p:nvPr/>
          </p:nvSpPr>
          <p:spPr bwMode="auto">
            <a:xfrm>
              <a:off x="2246" y="2809"/>
              <a:ext cx="172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1.3 x 10</a:t>
              </a:r>
              <a:r>
                <a:rPr lang="en-US" altLang="en-US" baseline="30000"/>
                <a:t>-5 </a:t>
              </a:r>
              <a:r>
                <a:rPr lang="en-US" altLang="en-US"/>
                <a:t>mol AgCl</a:t>
              </a:r>
            </a:p>
          </p:txBody>
        </p:sp>
        <p:sp>
          <p:nvSpPr>
            <p:cNvPr id="21536" name="Text Box 32"/>
            <p:cNvSpPr txBox="1">
              <a:spLocks noChangeArrowheads="1"/>
            </p:cNvSpPr>
            <p:nvPr/>
          </p:nvSpPr>
          <p:spPr bwMode="auto">
            <a:xfrm>
              <a:off x="2716" y="3040"/>
              <a:ext cx="7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1 L soln</a:t>
              </a:r>
            </a:p>
          </p:txBody>
        </p:sp>
        <p:sp>
          <p:nvSpPr>
            <p:cNvPr id="21537" name="Line 33"/>
            <p:cNvSpPr>
              <a:spLocks noChangeShapeType="1"/>
            </p:cNvSpPr>
            <p:nvPr/>
          </p:nvSpPr>
          <p:spPr bwMode="auto">
            <a:xfrm>
              <a:off x="2295" y="3069"/>
              <a:ext cx="16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544" name="Group 40"/>
          <p:cNvGrpSpPr>
            <a:grpSpLocks/>
          </p:cNvGrpSpPr>
          <p:nvPr/>
        </p:nvGrpSpPr>
        <p:grpSpPr bwMode="auto">
          <a:xfrm>
            <a:off x="4906963" y="4281488"/>
            <a:ext cx="2319337" cy="823912"/>
            <a:chOff x="3600" y="2928"/>
            <a:chExt cx="1461" cy="519"/>
          </a:xfrm>
        </p:grpSpPr>
        <p:grpSp>
          <p:nvGrpSpPr>
            <p:cNvPr id="6" name="Group 38"/>
            <p:cNvGrpSpPr>
              <a:grpSpLocks/>
            </p:cNvGrpSpPr>
            <p:nvPr/>
          </p:nvGrpSpPr>
          <p:grpSpPr bwMode="auto">
            <a:xfrm>
              <a:off x="3744" y="2928"/>
              <a:ext cx="1317" cy="519"/>
              <a:chOff x="2607" y="3513"/>
              <a:chExt cx="1317" cy="519"/>
            </a:xfrm>
          </p:grpSpPr>
          <p:sp>
            <p:nvSpPr>
              <p:cNvPr id="7" name="Text Box 34"/>
              <p:cNvSpPr txBox="1">
                <a:spLocks noChangeArrowheads="1"/>
              </p:cNvSpPr>
              <p:nvPr/>
            </p:nvSpPr>
            <p:spPr bwMode="auto">
              <a:xfrm>
                <a:off x="2607" y="3513"/>
                <a:ext cx="131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/>
                  <a:t>143.35</a:t>
                </a:r>
                <a:r>
                  <a:rPr lang="en-US" altLang="en-US" baseline="30000"/>
                  <a:t> </a:t>
                </a:r>
                <a:r>
                  <a:rPr lang="en-US" altLang="en-US"/>
                  <a:t>g AgCl</a:t>
                </a:r>
              </a:p>
            </p:txBody>
          </p:sp>
          <p:sp>
            <p:nvSpPr>
              <p:cNvPr id="8" name="Text Box 35"/>
              <p:cNvSpPr txBox="1">
                <a:spLocks noChangeArrowheads="1"/>
              </p:cNvSpPr>
              <p:nvPr/>
            </p:nvSpPr>
            <p:spPr bwMode="auto">
              <a:xfrm>
                <a:off x="2738" y="3744"/>
                <a:ext cx="105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/>
                  <a:t>1 mol AgCl</a:t>
                </a:r>
              </a:p>
            </p:txBody>
          </p:sp>
          <p:sp>
            <p:nvSpPr>
              <p:cNvPr id="9" name="Line 36"/>
              <p:cNvSpPr>
                <a:spLocks noChangeShapeType="1"/>
              </p:cNvSpPr>
              <p:nvPr/>
            </p:nvSpPr>
            <p:spPr bwMode="auto">
              <a:xfrm>
                <a:off x="2688" y="3773"/>
                <a:ext cx="115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" name="Text Box 37"/>
            <p:cNvSpPr txBox="1">
              <a:spLocks noChangeArrowheads="1"/>
            </p:cNvSpPr>
            <p:nvPr/>
          </p:nvSpPr>
          <p:spPr bwMode="auto">
            <a:xfrm>
              <a:off x="3600" y="3040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x</a:t>
              </a:r>
            </a:p>
          </p:txBody>
        </p:sp>
      </p:grpSp>
      <p:sp>
        <p:nvSpPr>
          <p:cNvPr id="21545" name="Text Box 41"/>
          <p:cNvSpPr txBox="1">
            <a:spLocks noChangeArrowheads="1"/>
          </p:cNvSpPr>
          <p:nvPr/>
        </p:nvSpPr>
        <p:spPr bwMode="auto">
          <a:xfrm>
            <a:off x="7072313" y="4470400"/>
            <a:ext cx="2147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= 1.9 x 10</a:t>
            </a:r>
            <a:r>
              <a:rPr lang="en-US" altLang="en-US" baseline="30000"/>
              <a:t>-3</a:t>
            </a:r>
            <a:r>
              <a:rPr lang="en-US" altLang="en-US"/>
              <a:t> </a:t>
            </a:r>
            <a:r>
              <a:rPr lang="en-US" altLang="en-US" sz="2000"/>
              <a:t>g/L</a:t>
            </a:r>
          </a:p>
        </p:txBody>
      </p:sp>
      <p:sp>
        <p:nvSpPr>
          <p:cNvPr id="21546" name="Line 42"/>
          <p:cNvSpPr>
            <a:spLocks noChangeShapeType="1"/>
          </p:cNvSpPr>
          <p:nvPr/>
        </p:nvSpPr>
        <p:spPr bwMode="auto">
          <a:xfrm flipV="1">
            <a:off x="3581400" y="4406900"/>
            <a:ext cx="12954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7" name="Line 43"/>
          <p:cNvSpPr>
            <a:spLocks noChangeShapeType="1"/>
          </p:cNvSpPr>
          <p:nvPr/>
        </p:nvSpPr>
        <p:spPr bwMode="auto">
          <a:xfrm flipV="1">
            <a:off x="5715000" y="4787900"/>
            <a:ext cx="12954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8" name="Text Box 44"/>
          <p:cNvSpPr txBox="1">
            <a:spLocks noChangeArrowheads="1"/>
          </p:cNvSpPr>
          <p:nvPr/>
        </p:nvSpPr>
        <p:spPr bwMode="auto">
          <a:xfrm>
            <a:off x="6616700" y="1614488"/>
            <a:ext cx="2325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i="1"/>
              <a:t>K</a:t>
            </a:r>
            <a:r>
              <a:rPr lang="en-US" altLang="en-US" i="1" baseline="-25000"/>
              <a:t>sp</a:t>
            </a:r>
            <a:r>
              <a:rPr lang="en-US" altLang="en-US" i="1"/>
              <a:t> </a:t>
            </a:r>
            <a:r>
              <a:rPr lang="en-US" altLang="en-US"/>
              <a:t>= 1.6 x 10</a:t>
            </a:r>
            <a:r>
              <a:rPr lang="en-US" altLang="en-US" baseline="30000"/>
              <a:t>-10</a:t>
            </a:r>
            <a:endParaRPr lang="en-US" altLang="en-US" i="1"/>
          </a:p>
        </p:txBody>
      </p:sp>
      <p:sp>
        <p:nvSpPr>
          <p:cNvPr id="21529" name="Text Box 45"/>
          <p:cNvSpPr txBox="1">
            <a:spLocks noChangeArrowheads="1"/>
          </p:cNvSpPr>
          <p:nvPr/>
        </p:nvSpPr>
        <p:spPr bwMode="auto">
          <a:xfrm>
            <a:off x="8389938" y="6454775"/>
            <a:ext cx="6778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000"/>
              <a:t>16.6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1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1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1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1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1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1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1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1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1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1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1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1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1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1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1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2" grpId="0" autoUpdateAnimBg="0"/>
      <p:bldP spid="21518" grpId="0" autoUpdateAnimBg="0"/>
      <p:bldP spid="21520" grpId="0" autoUpdateAnimBg="0"/>
      <p:bldP spid="21522" grpId="0" autoUpdateAnimBg="0"/>
      <p:bldP spid="21523" grpId="0" autoUpdateAnimBg="0"/>
      <p:bldP spid="21524" grpId="0" autoUpdateAnimBg="0"/>
      <p:bldP spid="21525" grpId="0" autoUpdateAnimBg="0"/>
      <p:bldP spid="21526" grpId="0" autoUpdateAnimBg="0"/>
      <p:bldP spid="21531" grpId="0" autoUpdateAnimBg="0"/>
      <p:bldP spid="21532" grpId="0" autoUpdateAnimBg="0"/>
      <p:bldP spid="21533" grpId="0" autoUpdateAnimBg="0"/>
      <p:bldP spid="21534" grpId="0" autoUpdateAnimBg="0"/>
      <p:bldP spid="21545" grpId="0" autoUpdateAnimBg="0"/>
      <p:bldP spid="2154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919163" y="198438"/>
            <a:ext cx="761523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chemeClr val="accent2"/>
                </a:solidFill>
              </a:rPr>
              <a:t>If 2.00 mL of 0.200 </a:t>
            </a:r>
            <a:r>
              <a:rPr lang="en-US" altLang="en-US" i="1">
                <a:solidFill>
                  <a:schemeClr val="accent2"/>
                </a:solidFill>
              </a:rPr>
              <a:t>M</a:t>
            </a:r>
            <a:r>
              <a:rPr lang="en-US" altLang="en-US">
                <a:solidFill>
                  <a:schemeClr val="accent2"/>
                </a:solidFill>
              </a:rPr>
              <a:t> NaOH are added to 1.00 L of 0.100 </a:t>
            </a:r>
            <a:r>
              <a:rPr lang="en-US" altLang="en-US" i="1">
                <a:solidFill>
                  <a:schemeClr val="accent2"/>
                </a:solidFill>
              </a:rPr>
              <a:t>M</a:t>
            </a:r>
            <a:r>
              <a:rPr lang="en-US" altLang="en-US">
                <a:solidFill>
                  <a:schemeClr val="accent2"/>
                </a:solidFill>
              </a:rPr>
              <a:t> CaCl</a:t>
            </a:r>
            <a:r>
              <a:rPr lang="en-US" altLang="en-US" baseline="-25000">
                <a:solidFill>
                  <a:schemeClr val="accent2"/>
                </a:solidFill>
              </a:rPr>
              <a:t>2</a:t>
            </a:r>
            <a:r>
              <a:rPr lang="en-US" altLang="en-US">
                <a:solidFill>
                  <a:schemeClr val="accent2"/>
                </a:solidFill>
              </a:rPr>
              <a:t>, will a precipitate form?</a:t>
            </a:r>
            <a:endParaRPr lang="en-US" altLang="en-US" sz="2000">
              <a:solidFill>
                <a:schemeClr val="accent2"/>
              </a:solidFill>
            </a:endParaRPr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207963" y="76200"/>
          <a:ext cx="606425" cy="115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5" name="Clip" r:id="rId3" imgW="856615" imgH="1637665" progId="MS_ClipArt_Gallery.2">
                  <p:embed/>
                </p:oleObj>
              </mc:Choice>
              <mc:Fallback>
                <p:oleObj name="Clip" r:id="rId3" imgW="856615" imgH="1637665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963" y="76200"/>
                        <a:ext cx="606425" cy="1158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8389938" y="6454775"/>
            <a:ext cx="6778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000"/>
              <a:t>16.6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76200" y="12954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The ions present in solution are Na</a:t>
            </a:r>
            <a:r>
              <a:rPr lang="en-US" altLang="en-US" baseline="30000"/>
              <a:t>+</a:t>
            </a:r>
            <a:r>
              <a:rPr lang="en-US" altLang="en-US"/>
              <a:t>, OH</a:t>
            </a:r>
            <a:r>
              <a:rPr lang="en-US" altLang="en-US" sz="2800" baseline="30000"/>
              <a:t>-</a:t>
            </a:r>
            <a:r>
              <a:rPr lang="en-US" altLang="en-US"/>
              <a:t>, Ca</a:t>
            </a:r>
            <a:r>
              <a:rPr lang="en-US" altLang="en-US" baseline="30000"/>
              <a:t>2+</a:t>
            </a:r>
            <a:r>
              <a:rPr lang="en-US" altLang="en-US"/>
              <a:t>, Cl</a:t>
            </a:r>
            <a:r>
              <a:rPr lang="en-US" altLang="en-US" sz="2800" baseline="30000"/>
              <a:t>-</a:t>
            </a:r>
            <a:r>
              <a:rPr lang="en-US" altLang="en-US"/>
              <a:t>.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76200" y="1824038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Only possible precipitate is Ca(OH)</a:t>
            </a:r>
            <a:r>
              <a:rPr lang="en-US" altLang="en-US" baseline="-25000"/>
              <a:t>2</a:t>
            </a:r>
            <a:r>
              <a:rPr lang="en-US" altLang="en-US"/>
              <a:t> (solubility rules).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76200" y="2354263"/>
            <a:ext cx="754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Is </a:t>
            </a:r>
            <a:r>
              <a:rPr lang="en-US" altLang="en-US" b="1" i="1"/>
              <a:t>Q</a:t>
            </a:r>
            <a:r>
              <a:rPr lang="en-US" altLang="en-US" b="1"/>
              <a:t> &gt; </a:t>
            </a:r>
            <a:r>
              <a:rPr lang="en-US" altLang="en-US" b="1" i="1"/>
              <a:t>K</a:t>
            </a:r>
            <a:r>
              <a:rPr lang="en-US" altLang="en-US" b="1" i="1" baseline="-25000"/>
              <a:t>sp</a:t>
            </a:r>
            <a:r>
              <a:rPr lang="en-US" altLang="en-US" b="1" i="1"/>
              <a:t> </a:t>
            </a:r>
            <a:r>
              <a:rPr lang="en-US" altLang="en-US"/>
              <a:t>for Ca(OH)</a:t>
            </a:r>
            <a:r>
              <a:rPr lang="en-US" altLang="en-US" baseline="-25000"/>
              <a:t>2</a:t>
            </a:r>
            <a:r>
              <a:rPr lang="en-US" altLang="en-US"/>
              <a:t>?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517525" y="3030538"/>
            <a:ext cx="27305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[Ca</a:t>
            </a:r>
            <a:r>
              <a:rPr lang="en-US" altLang="en-US" baseline="30000"/>
              <a:t>2+</a:t>
            </a:r>
            <a:r>
              <a:rPr lang="en-US" altLang="en-US"/>
              <a:t>]</a:t>
            </a:r>
            <a:r>
              <a:rPr lang="en-US" altLang="en-US" baseline="-25000"/>
              <a:t>0</a:t>
            </a:r>
            <a:r>
              <a:rPr lang="en-US" altLang="en-US"/>
              <a:t> = 0.0998 </a:t>
            </a:r>
            <a:r>
              <a:rPr lang="en-US" altLang="en-US" i="1"/>
              <a:t>M</a:t>
            </a:r>
            <a:endParaRPr lang="en-US" altLang="en-US"/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3352800" y="3028950"/>
            <a:ext cx="5126038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[OH</a:t>
            </a:r>
            <a:r>
              <a:rPr lang="en-US" altLang="en-US" baseline="30000"/>
              <a:t>-</a:t>
            </a:r>
            <a:r>
              <a:rPr lang="en-US" altLang="en-US"/>
              <a:t>]</a:t>
            </a:r>
            <a:r>
              <a:rPr lang="en-US" altLang="en-US" baseline="-25000"/>
              <a:t>0</a:t>
            </a:r>
            <a:r>
              <a:rPr lang="en-US" altLang="en-US"/>
              <a:t> = 3.99 x 10</a:t>
            </a:r>
            <a:r>
              <a:rPr lang="en-US" altLang="en-US" baseline="30000"/>
              <a:t>-4</a:t>
            </a:r>
            <a:r>
              <a:rPr lang="en-US" altLang="en-US"/>
              <a:t> </a:t>
            </a:r>
            <a:r>
              <a:rPr lang="en-US" altLang="en-US" i="1"/>
              <a:t>M </a:t>
            </a:r>
            <a:r>
              <a:rPr lang="en-US" altLang="en-US" sz="1200" i="1"/>
              <a:t>(be sure to add the volumes</a:t>
            </a:r>
            <a:br>
              <a:rPr lang="en-US" altLang="en-US" sz="1200" i="1"/>
            </a:br>
            <a:r>
              <a:rPr lang="en-US" altLang="en-US" sz="1200" i="1"/>
              <a:t>                                                                                 &amp; find new M)</a:t>
            </a:r>
            <a:endParaRPr lang="en-US" altLang="en-US" sz="1200"/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555625" y="4343400"/>
            <a:ext cx="4168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i="1"/>
              <a:t>K</a:t>
            </a:r>
            <a:r>
              <a:rPr lang="en-US" altLang="en-US" i="1" baseline="-25000"/>
              <a:t>sp</a:t>
            </a:r>
            <a:r>
              <a:rPr lang="en-US" altLang="en-US"/>
              <a:t> = [Ca</a:t>
            </a:r>
            <a:r>
              <a:rPr lang="en-US" altLang="en-US" baseline="30000"/>
              <a:t>2+</a:t>
            </a:r>
            <a:r>
              <a:rPr lang="en-US" altLang="en-US"/>
              <a:t>][OH</a:t>
            </a:r>
            <a:r>
              <a:rPr lang="en-US" altLang="en-US" sz="2800" baseline="30000"/>
              <a:t>-</a:t>
            </a:r>
            <a:r>
              <a:rPr lang="en-US" altLang="en-US"/>
              <a:t>]</a:t>
            </a:r>
            <a:r>
              <a:rPr lang="en-US" altLang="en-US" baseline="30000"/>
              <a:t>2</a:t>
            </a:r>
            <a:r>
              <a:rPr lang="en-US" altLang="en-US"/>
              <a:t> = 8.0 x 10</a:t>
            </a:r>
            <a:r>
              <a:rPr lang="en-US" altLang="en-US" baseline="30000"/>
              <a:t>-6</a:t>
            </a:r>
            <a:endParaRPr lang="en-US" altLang="en-US" i="1"/>
          </a:p>
        </p:txBody>
      </p:sp>
      <p:grpSp>
        <p:nvGrpSpPr>
          <p:cNvPr id="23565" name="Group 13"/>
          <p:cNvGrpSpPr>
            <a:grpSpLocks/>
          </p:cNvGrpSpPr>
          <p:nvPr/>
        </p:nvGrpSpPr>
        <p:grpSpPr bwMode="auto">
          <a:xfrm>
            <a:off x="533400" y="3657600"/>
            <a:ext cx="2484438" cy="484188"/>
            <a:chOff x="422" y="2792"/>
            <a:chExt cx="1565" cy="305"/>
          </a:xfrm>
        </p:grpSpPr>
        <p:sp>
          <p:nvSpPr>
            <p:cNvPr id="22543" name="Text Box 11"/>
            <p:cNvSpPr txBox="1">
              <a:spLocks noChangeArrowheads="1"/>
            </p:cNvSpPr>
            <p:nvPr/>
          </p:nvSpPr>
          <p:spPr bwMode="auto">
            <a:xfrm>
              <a:off x="422" y="2809"/>
              <a:ext cx="15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i="1"/>
                <a:t>Q</a:t>
              </a:r>
              <a:r>
                <a:rPr lang="en-US" altLang="en-US"/>
                <a:t> = [Ca</a:t>
              </a:r>
              <a:r>
                <a:rPr lang="en-US" altLang="en-US" baseline="30000"/>
                <a:t>2+</a:t>
              </a:r>
              <a:r>
                <a:rPr lang="en-US" altLang="en-US"/>
                <a:t>]</a:t>
              </a:r>
              <a:r>
                <a:rPr lang="en-US" altLang="en-US" baseline="-25000"/>
                <a:t>0</a:t>
              </a:r>
              <a:r>
                <a:rPr lang="en-US" altLang="en-US"/>
                <a:t>[OH</a:t>
              </a:r>
              <a:r>
                <a:rPr lang="en-US" altLang="en-US" baseline="30000"/>
                <a:t>-</a:t>
              </a:r>
              <a:r>
                <a:rPr lang="en-US" altLang="en-US"/>
                <a:t>]</a:t>
              </a:r>
              <a:r>
                <a:rPr lang="en-US" altLang="en-US" baseline="-25000"/>
                <a:t>0</a:t>
              </a:r>
              <a:endParaRPr lang="en-US" altLang="en-US" i="1"/>
            </a:p>
          </p:txBody>
        </p:sp>
        <p:sp>
          <p:nvSpPr>
            <p:cNvPr id="22544" name="Text Box 12"/>
            <p:cNvSpPr txBox="1">
              <a:spLocks noChangeArrowheads="1"/>
            </p:cNvSpPr>
            <p:nvPr/>
          </p:nvSpPr>
          <p:spPr bwMode="auto">
            <a:xfrm>
              <a:off x="1800" y="2792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600"/>
                <a:t>2</a:t>
              </a:r>
            </a:p>
          </p:txBody>
        </p:sp>
      </p:grp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2917825" y="3683000"/>
            <a:ext cx="52816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= 0.0998 x (3.99 x 10</a:t>
            </a:r>
            <a:r>
              <a:rPr lang="en-US" altLang="en-US" baseline="30000"/>
              <a:t>-4</a:t>
            </a:r>
            <a:r>
              <a:rPr lang="en-US" altLang="en-US"/>
              <a:t>)</a:t>
            </a:r>
            <a:r>
              <a:rPr lang="en-US" altLang="en-US" baseline="30000"/>
              <a:t>2</a:t>
            </a:r>
            <a:r>
              <a:rPr lang="en-US" altLang="en-US"/>
              <a:t> = 1.59 x 10</a:t>
            </a:r>
            <a:r>
              <a:rPr lang="en-US" altLang="en-US" baseline="30000"/>
              <a:t>-8</a:t>
            </a:r>
            <a:endParaRPr lang="en-US" altLang="en-US"/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533400" y="4953000"/>
            <a:ext cx="1184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i="1"/>
              <a:t>Q</a:t>
            </a:r>
            <a:r>
              <a:rPr lang="en-US" altLang="en-US"/>
              <a:t> &lt; </a:t>
            </a:r>
            <a:r>
              <a:rPr lang="en-US" altLang="en-US" i="1"/>
              <a:t>K</a:t>
            </a:r>
            <a:r>
              <a:rPr lang="en-US" altLang="en-US" i="1" baseline="-25000"/>
              <a:t>sp</a:t>
            </a:r>
            <a:endParaRPr lang="en-US" altLang="en-US" i="1"/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1987550" y="4953000"/>
            <a:ext cx="3270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No precipitate will form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 autoUpdateAnimBg="0"/>
      <p:bldP spid="23558" grpId="0" autoUpdateAnimBg="0"/>
      <p:bldP spid="23559" grpId="0" autoUpdateAnimBg="0"/>
      <p:bldP spid="23560" grpId="0" autoUpdateAnimBg="0"/>
      <p:bldP spid="23561" grpId="0" autoUpdateAnimBg="0"/>
      <p:bldP spid="23562" grpId="0" autoUpdateAnimBg="0"/>
      <p:bldP spid="23566" grpId="0" autoUpdateAnimBg="0"/>
      <p:bldP spid="23567" grpId="0" autoUpdateAnimBg="0"/>
      <p:bldP spid="23568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OC">
  <a:themeElements>
    <a:clrScheme name="TOC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FF"/>
      </a:hlink>
      <a:folHlink>
        <a:srgbClr val="333399"/>
      </a:folHlink>
    </a:clrScheme>
    <a:fontScheme name="TO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3000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3000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TO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C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C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C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C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C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C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C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C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C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C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C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C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FF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444</Words>
  <Application>Microsoft Office PowerPoint</Application>
  <PresentationFormat>On-screen Show (4:3)</PresentationFormat>
  <Paragraphs>83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Times New Roman</vt:lpstr>
      <vt:lpstr>Calibri</vt:lpstr>
      <vt:lpstr>Times</vt:lpstr>
      <vt:lpstr>Symbol</vt:lpstr>
      <vt:lpstr>Default Design</vt:lpstr>
      <vt:lpstr>TOC</vt:lpstr>
      <vt:lpstr>Microsoft Clip Gallery</vt:lpstr>
      <vt:lpstr>Solubility Equilibria</vt:lpstr>
      <vt:lpstr>PowerPoint Presentation</vt:lpstr>
      <vt:lpstr>PowerPoint Presentation</vt:lpstr>
      <vt:lpstr>Ksp Values at 25 deg C  for Common Ionic Solids</vt:lpstr>
      <vt:lpstr>Insoluble Carbonates</vt:lpstr>
      <vt:lpstr>Solving Ksp problems</vt:lpstr>
      <vt:lpstr>PowerPoint Presentation</vt:lpstr>
      <vt:lpstr>PowerPoint Presentation</vt:lpstr>
      <vt:lpstr>PowerPoint Presentation</vt:lpstr>
      <vt:lpstr>PowerPoint Presentation</vt:lpstr>
    </vt:vector>
  </TitlesOfParts>
  <Company>University of Missouri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Acid-Base Equilibria and Solubility Equilibria</dc:title>
  <dc:creator>J. David Robertson</dc:creator>
  <cp:lastModifiedBy>Rapp, Delbert N</cp:lastModifiedBy>
  <cp:revision>37</cp:revision>
  <dcterms:created xsi:type="dcterms:W3CDTF">2001-08-05T21:58:52Z</dcterms:created>
  <dcterms:modified xsi:type="dcterms:W3CDTF">2018-08-23T16:36:58Z</dcterms:modified>
</cp:coreProperties>
</file>